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6" r:id="rId5"/>
    <p:sldId id="257" r:id="rId6"/>
    <p:sldId id="270" r:id="rId7"/>
    <p:sldId id="267" r:id="rId8"/>
    <p:sldId id="268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0" d="100"/>
          <a:sy n="80" d="100"/>
        </p:scale>
        <p:origin x="74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10/15/2023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Prosper loan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 fontScale="62500" lnSpcReduction="20000"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Presentation of Key Findings</a:t>
            </a:r>
          </a:p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By: Hayden Allison, 10/15/2023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 fontScale="90000"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Rate by Loan Amount Distribution per Income Bracket</a:t>
            </a:r>
          </a:p>
        </p:txBody>
      </p:sp>
      <p:pic>
        <p:nvPicPr>
          <p:cNvPr id="7" name="Content Placeholder 6" descr="A graph showing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41D2BBEC-5491-9BED-B30D-1CB59038D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6" y="640080"/>
            <a:ext cx="7266023" cy="488491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41F3B56-08C8-946F-14B9-3941E4108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5999"/>
            <a:ext cx="3301477" cy="4414107"/>
          </a:xfrm>
        </p:spPr>
        <p:txBody>
          <a:bodyPr>
            <a:normAutofit/>
          </a:bodyPr>
          <a:lstStyle/>
          <a:p>
            <a:r>
              <a:rPr lang="en-US" sz="1600" dirty="0"/>
              <a:t>The distribution of loan amounts and rates is mixed across income brackets. </a:t>
            </a:r>
          </a:p>
          <a:p>
            <a:r>
              <a:rPr lang="en-US" sz="1600" dirty="0"/>
              <a:t>Limit access to higher loan amounts, especially for customers in the $0-24,999 income bracket, to ensure loan repayment.</a:t>
            </a:r>
          </a:p>
          <a:p>
            <a:r>
              <a:rPr lang="en-US" sz="1600" dirty="0"/>
              <a:t>Poverty line for individual in USA: $15,000. Bracket $0-24,999 should be limited to $20,000.</a:t>
            </a:r>
          </a:p>
          <a:p>
            <a:r>
              <a:rPr lang="en-US" sz="1600" dirty="0"/>
              <a:t>Prosper is accommodating their higher loan borrowers properly with lower rates.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3" y="1203960"/>
            <a:ext cx="3301477" cy="761999"/>
          </a:xfrm>
        </p:spPr>
        <p:txBody>
          <a:bodyPr anchor="b">
            <a:normAutofit fontScale="90000"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Populace Distribution of Occupation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41F3B56-08C8-946F-14B9-3941E4108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04926"/>
            <a:ext cx="3301477" cy="4414107"/>
          </a:xfrm>
        </p:spPr>
        <p:txBody>
          <a:bodyPr>
            <a:normAutofit/>
          </a:bodyPr>
          <a:lstStyle/>
          <a:p>
            <a:r>
              <a:rPr lang="en-US" sz="1600" dirty="0"/>
              <a:t>Consider targeted marketing attempts to lowly populated groups for easy growth unless there's an absence of workers available is discovered.</a:t>
            </a:r>
          </a:p>
          <a:p>
            <a:r>
              <a:rPr lang="en-US" sz="1600" dirty="0"/>
              <a:t>Proven effective approach is targeting Professional to Legal &amp; Financial categories, not including Skilled Trades </a:t>
            </a:r>
            <a:r>
              <a:rPr lang="en-US" sz="1600" i="1" dirty="0"/>
              <a:t>(contains professions where workers are dispersed or constantly changing locations)</a:t>
            </a:r>
            <a:r>
              <a:rPr lang="en-US" sz="1600" dirty="0"/>
              <a:t>.</a:t>
            </a:r>
          </a:p>
          <a:p>
            <a:r>
              <a:rPr lang="en-US" sz="1600" dirty="0"/>
              <a:t>Word spreads easily since employees are within proximity, in other words free advertising.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 descr="A graph with purple bars and text&#10;&#10;Description automatically generated">
            <a:extLst>
              <a:ext uri="{FF2B5EF4-FFF2-40B4-BE49-F238E27FC236}">
                <a16:creationId xmlns:a16="http://schemas.microsoft.com/office/drawing/2014/main" id="{52DB8C30-5F20-EA12-4188-6F97EA58C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14" y="709146"/>
            <a:ext cx="7031638" cy="543970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612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3" y="1203960"/>
            <a:ext cx="3053039" cy="761999"/>
          </a:xfrm>
        </p:spPr>
        <p:txBody>
          <a:bodyPr anchor="b">
            <a:normAutofit fontScale="90000"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Loan Amount by Occupation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1D2BBEC-5491-9BED-B30D-1CB59038DE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6" b="216"/>
          <a:stretch/>
        </p:blipFill>
        <p:spPr>
          <a:xfrm>
            <a:off x="419100" y="640080"/>
            <a:ext cx="7266023" cy="507005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41F3B56-08C8-946F-14B9-3941E4108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04926"/>
            <a:ext cx="3301477" cy="4414107"/>
          </a:xfrm>
        </p:spPr>
        <p:txBody>
          <a:bodyPr>
            <a:normAutofit/>
          </a:bodyPr>
          <a:lstStyle/>
          <a:p>
            <a:r>
              <a:rPr lang="en-US" sz="1600" dirty="0"/>
              <a:t>Creative &amp; Arts has the strictest range for loan amounts, while other occupations tend to have more flexibility.</a:t>
            </a:r>
          </a:p>
          <a:p>
            <a:r>
              <a:rPr lang="en-US" sz="1600" dirty="0"/>
              <a:t>Focus marketing efforts on occupations that borrow larger loans, such as members of Professional occupation.</a:t>
            </a:r>
          </a:p>
          <a:p>
            <a:r>
              <a:rPr lang="en-US" sz="1600" dirty="0"/>
              <a:t>Target the occupations who borrower financially bigger loans to maximize profits. Marketing to Creative &amp; Arts will yield less revenue compared to Professional for example.</a:t>
            </a:r>
          </a:p>
          <a:p>
            <a:endParaRPr lang="en-US" sz="1600" dirty="0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53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3" y="1203960"/>
            <a:ext cx="3053039" cy="761999"/>
          </a:xfrm>
        </p:spPr>
        <p:txBody>
          <a:bodyPr anchor="b">
            <a:normAutofit fontScale="90000"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Term Distribution in Months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41F3B56-08C8-946F-14B9-3941E4108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04926"/>
            <a:ext cx="3301477" cy="4414107"/>
          </a:xfrm>
        </p:spPr>
        <p:txBody>
          <a:bodyPr>
            <a:normAutofit/>
          </a:bodyPr>
          <a:lstStyle/>
          <a:p>
            <a:r>
              <a:rPr lang="en-US" sz="1600" dirty="0"/>
              <a:t>Focus on promoting the terms customers are interested in and support these promotions with deals, enticing conditions, etc.</a:t>
            </a:r>
          </a:p>
          <a:p>
            <a:r>
              <a:rPr lang="en-US" sz="1600" dirty="0"/>
              <a:t>Increasing 12-month loan terms to 18 or 24 should be explored to increase their popularity which can in turn supply new customers. 12-month loan term is not even considered by people, with a percentage that miniscule.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 descr="A diagram of a number of percentages&#10;&#10;Description automatically generated">
            <a:extLst>
              <a:ext uri="{FF2B5EF4-FFF2-40B4-BE49-F238E27FC236}">
                <a16:creationId xmlns:a16="http://schemas.microsoft.com/office/drawing/2014/main" id="{17FA2B4B-19A5-C958-A4CB-442B6EFAF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584" y="640080"/>
            <a:ext cx="4869966" cy="530442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2467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7863" y="1409489"/>
            <a:ext cx="3301477" cy="761999"/>
          </a:xfrm>
        </p:spPr>
        <p:txBody>
          <a:bodyPr anchor="b">
            <a:normAutofit fontScale="90000"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Amount Delinquent by ProsperScore per Income Verifiable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41F3B56-08C8-946F-14B9-3941E4108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7863" y="2305147"/>
            <a:ext cx="3301477" cy="1585715"/>
          </a:xfrm>
        </p:spPr>
        <p:txBody>
          <a:bodyPr>
            <a:normAutofit/>
          </a:bodyPr>
          <a:lstStyle/>
          <a:p>
            <a:r>
              <a:rPr lang="en-US" sz="1600" i="1" dirty="0"/>
              <a:t>Continue to next slide for an analysis which includes this chart.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9" name="Picture 8" descr="A graph of income per income&#10;&#10;Description automatically generated with medium confidence">
            <a:extLst>
              <a:ext uri="{FF2B5EF4-FFF2-40B4-BE49-F238E27FC236}">
                <a16:creationId xmlns:a16="http://schemas.microsoft.com/office/drawing/2014/main" id="{3B3341F2-73F7-0750-431F-5EAB7A390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83" y="640080"/>
            <a:ext cx="7349730" cy="467122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04697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5836" y="1114425"/>
            <a:ext cx="3413739" cy="1114669"/>
          </a:xfrm>
        </p:spPr>
        <p:txBody>
          <a:bodyPr anchor="b">
            <a:normAutofit fontScale="90000"/>
          </a:bodyPr>
          <a:lstStyle/>
          <a:p>
            <a:r>
              <a:rPr lang="en-US" sz="2800" dirty="0">
                <a:latin typeface="Bahnschrift" panose="020B0502040204020203" pitchFamily="34" charset="0"/>
              </a:rPr>
              <a:t>Current Delinquencies by ProsperScore per Income Verifiable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41F3B56-08C8-946F-14B9-3941E4108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5836" y="2336494"/>
            <a:ext cx="3301477" cy="4092882"/>
          </a:xfrm>
        </p:spPr>
        <p:txBody>
          <a:bodyPr>
            <a:normAutofit/>
          </a:bodyPr>
          <a:lstStyle/>
          <a:p>
            <a:r>
              <a:rPr lang="en-US" sz="1600" dirty="0"/>
              <a:t>Customers with fewer current delinquencies and manageable delinquent balances tend to receive better loan conditions.</a:t>
            </a:r>
          </a:p>
          <a:p>
            <a:r>
              <a:rPr lang="en-US" sz="1600" dirty="0"/>
              <a:t>Verifying income exhibits commitment seen within the average loan borrower.</a:t>
            </a:r>
          </a:p>
          <a:p>
            <a:r>
              <a:rPr lang="en-US" sz="1600" dirty="0"/>
              <a:t>Having customers saddled with debt such as 40+ current delinquencies or 200,000 balance owed is a financial gamble. The safe play is to deny loan borrowers of this stature any new loans.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3" descr="A graph with green and blue dots&#10;&#10;Description automatically generated">
            <a:extLst>
              <a:ext uri="{FF2B5EF4-FFF2-40B4-BE49-F238E27FC236}">
                <a16:creationId xmlns:a16="http://schemas.microsoft.com/office/drawing/2014/main" id="{F33696AC-AA0F-94C8-7144-017EF8287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12" y="640080"/>
            <a:ext cx="7477628" cy="478795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07869741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55</TotalTime>
  <Words>376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Bahnschrift</vt:lpstr>
      <vt:lpstr>Calibri</vt:lpstr>
      <vt:lpstr>Franklin Gothic Book</vt:lpstr>
      <vt:lpstr>Crop</vt:lpstr>
      <vt:lpstr>Prosper loan analysis</vt:lpstr>
      <vt:lpstr>Rate by Loan Amount Distribution per Income Bracket</vt:lpstr>
      <vt:lpstr>Populace Distribution of Occupation</vt:lpstr>
      <vt:lpstr>Loan Amount by Occupation</vt:lpstr>
      <vt:lpstr>Term Distribution in Months</vt:lpstr>
      <vt:lpstr>Amount Delinquent by ProsperScore per Income Verifiable</vt:lpstr>
      <vt:lpstr>Current Delinquencies by ProsperScore per Income Verifiable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Prosper loan analysis</dc:title>
  <dc:creator>tek reeses</dc:creator>
  <cp:lastModifiedBy>tek reeses</cp:lastModifiedBy>
  <cp:revision>1</cp:revision>
  <dcterms:created xsi:type="dcterms:W3CDTF">2023-10-15T20:00:07Z</dcterms:created>
  <dcterms:modified xsi:type="dcterms:W3CDTF">2023-10-15T20:55:26Z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